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ra" charset="1" panose="00000500000000000000"/>
      <p:regular r:id="rId19"/>
    </p:embeddedFont>
    <p:embeddedFont>
      <p:font typeface="Source Sans Pro" charset="1" panose="020B0503030403020204"/>
      <p:regular r:id="rId20"/>
    </p:embeddedFont>
    <p:embeddedFont>
      <p:font typeface="Source Sans Pro Bold" charset="1" panose="020B0703030403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350567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Real-World Data Science Problems in Finance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483126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Data-Driven Solutions for Industry Challenges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00392" y="6411218"/>
            <a:ext cx="488156" cy="488156"/>
            <a:chOff x="0" y="0"/>
            <a:chExt cx="650875" cy="650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8175" cy="638175"/>
            </a:xfrm>
            <a:custGeom>
              <a:avLst/>
              <a:gdLst/>
              <a:ahLst/>
              <a:cxnLst/>
              <a:rect r="r" b="b" t="t" l="l"/>
              <a:pathLst>
                <a:path h="638175" w="638175">
                  <a:moveTo>
                    <a:pt x="0" y="319024"/>
                  </a:moveTo>
                  <a:cubicBezTo>
                    <a:pt x="0" y="142875"/>
                    <a:pt x="142875" y="0"/>
                    <a:pt x="319024" y="0"/>
                  </a:cubicBezTo>
                  <a:cubicBezTo>
                    <a:pt x="495173" y="0"/>
                    <a:pt x="638175" y="142875"/>
                    <a:pt x="638175" y="319024"/>
                  </a:cubicBezTo>
                  <a:cubicBezTo>
                    <a:pt x="638175" y="495173"/>
                    <a:pt x="495300" y="638175"/>
                    <a:pt x="319024" y="638175"/>
                  </a:cubicBezTo>
                  <a:cubicBezTo>
                    <a:pt x="142748" y="638175"/>
                    <a:pt x="0" y="495300"/>
                    <a:pt x="0" y="319024"/>
                  </a:cubicBezTo>
                  <a:close/>
                </a:path>
              </a:pathLst>
            </a:custGeom>
            <a:solidFill>
              <a:srgbClr val="07D9D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067229" y="6613326"/>
            <a:ext cx="154484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838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33359" y="6346031"/>
            <a:ext cx="4039642" cy="4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37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by Desai  Hardik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895796"/>
            <a:ext cx="8074521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Conclusion &amp; Next Steps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2148334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Data science is no longer optional—it’s essential.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Financial institutions should: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47155" y="3537645"/>
            <a:ext cx="299145" cy="1795314"/>
            <a:chOff x="0" y="0"/>
            <a:chExt cx="398860" cy="23937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8780" cy="2393696"/>
            </a:xfrm>
            <a:custGeom>
              <a:avLst/>
              <a:gdLst/>
              <a:ahLst/>
              <a:cxnLst/>
              <a:rect r="r" b="b" t="t" l="l"/>
              <a:pathLst>
                <a:path h="2393696" w="39878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338963" y="0"/>
                  </a:lnTo>
                  <a:cubicBezTo>
                    <a:pt x="371983" y="0"/>
                    <a:pt x="398780" y="26797"/>
                    <a:pt x="398780" y="59817"/>
                  </a:cubicBezTo>
                  <a:lnTo>
                    <a:pt x="398780" y="2333879"/>
                  </a:lnTo>
                  <a:cubicBezTo>
                    <a:pt x="398780" y="2366899"/>
                    <a:pt x="371983" y="2393696"/>
                    <a:pt x="338963" y="2393696"/>
                  </a:cubicBezTo>
                  <a:lnTo>
                    <a:pt x="59817" y="2393696"/>
                  </a:lnTo>
                  <a:cubicBezTo>
                    <a:pt x="26797" y="2393696"/>
                    <a:pt x="0" y="2366899"/>
                    <a:pt x="0" y="233387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645444" y="3817739"/>
            <a:ext cx="464879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Invest in Data Infrastructure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95871" y="5557242"/>
            <a:ext cx="299145" cy="1795314"/>
            <a:chOff x="0" y="0"/>
            <a:chExt cx="398860" cy="23937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8780" cy="2393696"/>
            </a:xfrm>
            <a:custGeom>
              <a:avLst/>
              <a:gdLst/>
              <a:ahLst/>
              <a:cxnLst/>
              <a:rect r="r" b="b" t="t" l="l"/>
              <a:pathLst>
                <a:path h="2393696" w="39878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338963" y="0"/>
                  </a:lnTo>
                  <a:cubicBezTo>
                    <a:pt x="371983" y="0"/>
                    <a:pt x="398780" y="26797"/>
                    <a:pt x="398780" y="59817"/>
                  </a:cubicBezTo>
                  <a:lnTo>
                    <a:pt x="398780" y="2333879"/>
                  </a:lnTo>
                  <a:cubicBezTo>
                    <a:pt x="398780" y="2366899"/>
                    <a:pt x="371983" y="2393696"/>
                    <a:pt x="338963" y="2393696"/>
                  </a:cubicBezTo>
                  <a:lnTo>
                    <a:pt x="59817" y="2393696"/>
                  </a:lnTo>
                  <a:cubicBezTo>
                    <a:pt x="26797" y="2393696"/>
                    <a:pt x="0" y="2366899"/>
                    <a:pt x="0" y="233387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94160" y="5837336"/>
            <a:ext cx="5162104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Hire/Train Data Science Teams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944738" y="7576840"/>
            <a:ext cx="299145" cy="1795314"/>
            <a:chOff x="0" y="0"/>
            <a:chExt cx="398860" cy="23937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8780" cy="2393696"/>
            </a:xfrm>
            <a:custGeom>
              <a:avLst/>
              <a:gdLst/>
              <a:ahLst/>
              <a:cxnLst/>
              <a:rect r="r" b="b" t="t" l="l"/>
              <a:pathLst>
                <a:path h="2393696" w="39878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338963" y="0"/>
                  </a:lnTo>
                  <a:cubicBezTo>
                    <a:pt x="371983" y="0"/>
                    <a:pt x="398780" y="26797"/>
                    <a:pt x="398780" y="59817"/>
                  </a:cubicBezTo>
                  <a:lnTo>
                    <a:pt x="398780" y="2333879"/>
                  </a:lnTo>
                  <a:cubicBezTo>
                    <a:pt x="398780" y="2366899"/>
                    <a:pt x="371983" y="2393696"/>
                    <a:pt x="338963" y="2393696"/>
                  </a:cubicBezTo>
                  <a:lnTo>
                    <a:pt x="59817" y="2393696"/>
                  </a:lnTo>
                  <a:cubicBezTo>
                    <a:pt x="26797" y="2393696"/>
                    <a:pt x="0" y="2366899"/>
                    <a:pt x="0" y="233387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543026" y="7856935"/>
            <a:ext cx="3778002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Pilot &amp; Scale Use Cases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740200"/>
            <a:chOff x="0" y="0"/>
            <a:chExt cx="24384000" cy="498693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986909"/>
            </a:xfrm>
            <a:custGeom>
              <a:avLst/>
              <a:gdLst/>
              <a:ahLst/>
              <a:cxnLst/>
              <a:rect r="r" b="b" t="t" l="l"/>
              <a:pathLst>
                <a:path h="49869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1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5357812"/>
            <a:ext cx="10875466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Why Finance Needs Data Science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6705600"/>
            <a:ext cx="673150" cy="673150"/>
            <a:chOff x="0" y="0"/>
            <a:chExt cx="897533" cy="8975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19449" y="6789390"/>
            <a:ext cx="5806679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Data-heavy and risk-prone systems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30929" y="6705600"/>
            <a:ext cx="673150" cy="673150"/>
            <a:chOff x="0" y="0"/>
            <a:chExt cx="897533" cy="8975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03222" y="6789390"/>
            <a:ext cx="571693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Real-time decisions for high stakes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7155" y="7977187"/>
            <a:ext cx="673150" cy="673150"/>
            <a:chOff x="0" y="0"/>
            <a:chExt cx="897533" cy="8975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19449" y="8060977"/>
            <a:ext cx="6658124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Rising regulatory and customer pressure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30929" y="7977187"/>
            <a:ext cx="673150" cy="673150"/>
            <a:chOff x="0" y="0"/>
            <a:chExt cx="897533" cy="8975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303222" y="8060977"/>
            <a:ext cx="5800279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Automation, prediction, and insight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725" y="198388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4032" y="627013"/>
            <a:ext cx="7232897" cy="72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Overview of Key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4032" y="1756916"/>
            <a:ext cx="16619935" cy="45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explore 5 major finance problems where data science makes an impact: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34032" y="2482304"/>
            <a:ext cx="1191517" cy="1429791"/>
            <a:chOff x="0" y="0"/>
            <a:chExt cx="1588690" cy="190638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588643" cy="1906397"/>
            </a:xfrm>
            <a:custGeom>
              <a:avLst/>
              <a:gdLst/>
              <a:ahLst/>
              <a:cxnLst/>
              <a:rect r="r" b="b" t="t" l="l"/>
              <a:pathLst>
                <a:path h="1906397" w="1588643">
                  <a:moveTo>
                    <a:pt x="0" y="0"/>
                  </a:moveTo>
                  <a:lnTo>
                    <a:pt x="1588643" y="0"/>
                  </a:lnTo>
                  <a:lnTo>
                    <a:pt x="1588643" y="1906397"/>
                  </a:lnTo>
                  <a:lnTo>
                    <a:pt x="0" y="190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" r="-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63825" y="2711054"/>
            <a:ext cx="3032372" cy="3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Credit Risk Assessment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34032" y="3912096"/>
            <a:ext cx="1191517" cy="1429791"/>
            <a:chOff x="0" y="0"/>
            <a:chExt cx="1588690" cy="190638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588643" cy="1906397"/>
            </a:xfrm>
            <a:custGeom>
              <a:avLst/>
              <a:gdLst/>
              <a:ahLst/>
              <a:cxnLst/>
              <a:rect r="r" b="b" t="t" l="l"/>
              <a:pathLst>
                <a:path h="1906397" w="1588643">
                  <a:moveTo>
                    <a:pt x="0" y="0"/>
                  </a:moveTo>
                  <a:lnTo>
                    <a:pt x="1588643" y="0"/>
                  </a:lnTo>
                  <a:lnTo>
                    <a:pt x="1588643" y="1906397"/>
                  </a:lnTo>
                  <a:lnTo>
                    <a:pt x="0" y="190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" r="-2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63825" y="4140845"/>
            <a:ext cx="2803772" cy="3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Fraud Detection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34032" y="5341888"/>
            <a:ext cx="1191517" cy="1429791"/>
            <a:chOff x="0" y="0"/>
            <a:chExt cx="1588690" cy="190638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588643" cy="1906397"/>
            </a:xfrm>
            <a:custGeom>
              <a:avLst/>
              <a:gdLst/>
              <a:ahLst/>
              <a:cxnLst/>
              <a:rect r="r" b="b" t="t" l="l"/>
              <a:pathLst>
                <a:path h="1906397" w="1588643">
                  <a:moveTo>
                    <a:pt x="0" y="0"/>
                  </a:moveTo>
                  <a:lnTo>
                    <a:pt x="1588643" y="0"/>
                  </a:lnTo>
                  <a:lnTo>
                    <a:pt x="1588643" y="1906397"/>
                  </a:lnTo>
                  <a:lnTo>
                    <a:pt x="0" y="190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" r="-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263825" y="5570636"/>
            <a:ext cx="2803772" cy="3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Algorithmic Trading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34032" y="6771680"/>
            <a:ext cx="1191517" cy="1429791"/>
            <a:chOff x="0" y="0"/>
            <a:chExt cx="1588690" cy="190638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588643" cy="1906397"/>
            </a:xfrm>
            <a:custGeom>
              <a:avLst/>
              <a:gdLst/>
              <a:ahLst/>
              <a:cxnLst/>
              <a:rect r="r" b="b" t="t" l="l"/>
              <a:pathLst>
                <a:path h="1906397" w="1588643">
                  <a:moveTo>
                    <a:pt x="0" y="0"/>
                  </a:moveTo>
                  <a:lnTo>
                    <a:pt x="1588643" y="0"/>
                  </a:lnTo>
                  <a:lnTo>
                    <a:pt x="1588643" y="1906397"/>
                  </a:lnTo>
                  <a:lnTo>
                    <a:pt x="0" y="190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-2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263825" y="7000429"/>
            <a:ext cx="3171081" cy="3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Customer Segmentation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834032" y="8201471"/>
            <a:ext cx="1191517" cy="1429791"/>
            <a:chOff x="0" y="0"/>
            <a:chExt cx="1588690" cy="190638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588643" cy="1906397"/>
            </a:xfrm>
            <a:custGeom>
              <a:avLst/>
              <a:gdLst/>
              <a:ahLst/>
              <a:cxnLst/>
              <a:rect r="r" b="b" t="t" l="l"/>
              <a:pathLst>
                <a:path h="1906397" w="1588643">
                  <a:moveTo>
                    <a:pt x="0" y="0"/>
                  </a:moveTo>
                  <a:lnTo>
                    <a:pt x="1588643" y="0"/>
                  </a:lnTo>
                  <a:lnTo>
                    <a:pt x="1588643" y="1906397"/>
                  </a:lnTo>
                  <a:lnTo>
                    <a:pt x="0" y="1906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" r="-2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263825" y="8430220"/>
            <a:ext cx="3034308" cy="36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Regulatory Compliance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740200"/>
            <a:chOff x="0" y="0"/>
            <a:chExt cx="24384000" cy="498693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986909"/>
            </a:xfrm>
            <a:custGeom>
              <a:avLst/>
              <a:gdLst/>
              <a:ahLst/>
              <a:cxnLst/>
              <a:rect r="r" b="b" t="t" l="l"/>
              <a:pathLst>
                <a:path h="498690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1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4834830"/>
            <a:ext cx="11594306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 1 – Credit Risk Assessment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6087367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Challenge: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Traditional credit scoring misses key risk factors.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47155" y="6997899"/>
            <a:ext cx="5198417" cy="2175272"/>
            <a:chOff x="0" y="0"/>
            <a:chExt cx="6931223" cy="29003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31152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6299" y="7277992"/>
            <a:ext cx="3980706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Diverse Data ML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99" y="7821216"/>
            <a:ext cx="460012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Income, behavior, employment history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4716" y="6997899"/>
            <a:ext cx="5198417" cy="2175272"/>
            <a:chOff x="0" y="0"/>
            <a:chExt cx="6931223" cy="29003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31152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15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335" y="0"/>
                  </a:lnTo>
                  <a:cubicBezTo>
                    <a:pt x="6904355" y="0"/>
                    <a:pt x="6931152" y="26797"/>
                    <a:pt x="6931152" y="59817"/>
                  </a:cubicBezTo>
                  <a:lnTo>
                    <a:pt x="6931152" y="2840482"/>
                  </a:lnTo>
                  <a:cubicBezTo>
                    <a:pt x="6931152" y="2873502"/>
                    <a:pt x="6904355" y="2900299"/>
                    <a:pt x="6871335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43861" y="7277992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Real-time Prediction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3861" y="7821216"/>
            <a:ext cx="460012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 creditworthiness assessment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42279" y="6997899"/>
            <a:ext cx="5198566" cy="2175272"/>
            <a:chOff x="0" y="0"/>
            <a:chExt cx="6931422" cy="29003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31406" cy="2900299"/>
            </a:xfrm>
            <a:custGeom>
              <a:avLst/>
              <a:gdLst/>
              <a:ahLst/>
              <a:cxnLst/>
              <a:rect r="r" b="b" t="t" l="l"/>
              <a:pathLst>
                <a:path h="2900299" w="6931406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6871589" y="0"/>
                  </a:lnTo>
                  <a:cubicBezTo>
                    <a:pt x="6904609" y="0"/>
                    <a:pt x="6931406" y="26797"/>
                    <a:pt x="6931406" y="59817"/>
                  </a:cubicBezTo>
                  <a:lnTo>
                    <a:pt x="6931406" y="2840482"/>
                  </a:lnTo>
                  <a:cubicBezTo>
                    <a:pt x="6931406" y="2873502"/>
                    <a:pt x="6904609" y="2900299"/>
                    <a:pt x="6871589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1424" y="7277992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Inclusive Scoring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1424" y="7821216"/>
            <a:ext cx="4600277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Underbanked populations included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668637"/>
            <a:ext cx="9395072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 2 – Fraud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070896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Challenge: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Fraud is dynamic and costly, needing real-time detection.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5317926"/>
            <a:ext cx="673150" cy="673150"/>
            <a:chOff x="0" y="0"/>
            <a:chExt cx="897533" cy="897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19449" y="5401716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Anomaly Detection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7155" y="6589514"/>
            <a:ext cx="673150" cy="673150"/>
            <a:chOff x="0" y="0"/>
            <a:chExt cx="897533" cy="8975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19449" y="667330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Neural Networks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518451" y="5317926"/>
            <a:ext cx="673150" cy="673150"/>
            <a:chOff x="0" y="0"/>
            <a:chExt cx="897533" cy="897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490746" y="5401716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Behavioral Profiling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18451" y="6589514"/>
            <a:ext cx="673150" cy="673150"/>
            <a:chOff x="0" y="0"/>
            <a:chExt cx="897533" cy="8975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490746" y="667330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Real-time Alerts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710481"/>
            <a:ext cx="10676335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 3 – Algorithmic Trading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112740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Challenge: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Markets are volatile and react to complex signals.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7954" y="4695528"/>
            <a:ext cx="399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Time-Series Forecasting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876901" y="4023271"/>
            <a:ext cx="4534198" cy="4534197"/>
            <a:chOff x="0" y="0"/>
            <a:chExt cx="6045597" cy="6045597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045581" cy="6045581"/>
            </a:xfrm>
            <a:custGeom>
              <a:avLst/>
              <a:gdLst/>
              <a:ahLst/>
              <a:cxnLst/>
              <a:rect r="r" b="b" t="t" l="l"/>
              <a:pathLst>
                <a:path h="6045581" w="6045581">
                  <a:moveTo>
                    <a:pt x="0" y="0"/>
                  </a:moveTo>
                  <a:lnTo>
                    <a:pt x="6045581" y="0"/>
                  </a:lnTo>
                  <a:lnTo>
                    <a:pt x="6045581" y="6045581"/>
                  </a:lnTo>
                  <a:lnTo>
                    <a:pt x="0" y="604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226945" y="4373315"/>
            <a:ext cx="748010" cy="748010"/>
            <a:chOff x="0" y="0"/>
            <a:chExt cx="997347" cy="9973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432625" y="4536876"/>
            <a:ext cx="336500" cy="420737"/>
            <a:chOff x="0" y="0"/>
            <a:chExt cx="448667" cy="56098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448691" cy="560959"/>
            </a:xfrm>
            <a:custGeom>
              <a:avLst/>
              <a:gdLst/>
              <a:ahLst/>
              <a:cxnLst/>
              <a:rect r="r" b="b" t="t" l="l"/>
              <a:pathLst>
                <a:path h="560959" w="448691">
                  <a:moveTo>
                    <a:pt x="0" y="0"/>
                  </a:moveTo>
                  <a:lnTo>
                    <a:pt x="448691" y="0"/>
                  </a:lnTo>
                  <a:lnTo>
                    <a:pt x="448691" y="560959"/>
                  </a:lnTo>
                  <a:lnTo>
                    <a:pt x="0" y="56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2" r="5" b="-27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859816" y="469552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Sentiment Analysis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876901" y="4023271"/>
            <a:ext cx="4534198" cy="4534197"/>
            <a:chOff x="0" y="0"/>
            <a:chExt cx="6045597" cy="604559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6045581" cy="6045581"/>
            </a:xfrm>
            <a:custGeom>
              <a:avLst/>
              <a:gdLst/>
              <a:ahLst/>
              <a:cxnLst/>
              <a:rect r="r" b="b" t="t" l="l"/>
              <a:pathLst>
                <a:path h="6045581" w="6045581">
                  <a:moveTo>
                    <a:pt x="0" y="0"/>
                  </a:moveTo>
                  <a:lnTo>
                    <a:pt x="6045581" y="0"/>
                  </a:lnTo>
                  <a:lnTo>
                    <a:pt x="6045581" y="6045581"/>
                  </a:lnTo>
                  <a:lnTo>
                    <a:pt x="0" y="604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312896" y="4373315"/>
            <a:ext cx="748010" cy="748010"/>
            <a:chOff x="0" y="0"/>
            <a:chExt cx="997347" cy="99734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518576" y="4536876"/>
            <a:ext cx="336500" cy="420737"/>
            <a:chOff x="0" y="0"/>
            <a:chExt cx="448667" cy="56098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448691" cy="560959"/>
            </a:xfrm>
            <a:custGeom>
              <a:avLst/>
              <a:gdLst/>
              <a:ahLst/>
              <a:cxnLst/>
              <a:rect r="r" b="b" t="t" l="l"/>
              <a:pathLst>
                <a:path h="560959" w="448691">
                  <a:moveTo>
                    <a:pt x="0" y="0"/>
                  </a:moveTo>
                  <a:lnTo>
                    <a:pt x="448691" y="0"/>
                  </a:lnTo>
                  <a:lnTo>
                    <a:pt x="448691" y="560959"/>
                  </a:lnTo>
                  <a:lnTo>
                    <a:pt x="0" y="56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72" r="5" b="-276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859816" y="7187059"/>
            <a:ext cx="3962698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Reinforcement Learning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876901" y="4023271"/>
            <a:ext cx="4534198" cy="4534197"/>
            <a:chOff x="0" y="0"/>
            <a:chExt cx="6045597" cy="604559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6045581" cy="6045581"/>
            </a:xfrm>
            <a:custGeom>
              <a:avLst/>
              <a:gdLst/>
              <a:ahLst/>
              <a:cxnLst/>
              <a:rect r="r" b="b" t="t" l="l"/>
              <a:pathLst>
                <a:path h="6045581" w="6045581">
                  <a:moveTo>
                    <a:pt x="0" y="0"/>
                  </a:moveTo>
                  <a:lnTo>
                    <a:pt x="6045581" y="0"/>
                  </a:lnTo>
                  <a:lnTo>
                    <a:pt x="6045581" y="6045581"/>
                  </a:lnTo>
                  <a:lnTo>
                    <a:pt x="0" y="604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312896" y="7459266"/>
            <a:ext cx="748010" cy="748010"/>
            <a:chOff x="0" y="0"/>
            <a:chExt cx="997347" cy="9973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0518576" y="7622827"/>
            <a:ext cx="336500" cy="420737"/>
            <a:chOff x="0" y="0"/>
            <a:chExt cx="448667" cy="560983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448691" cy="560959"/>
            </a:xfrm>
            <a:custGeom>
              <a:avLst/>
              <a:gdLst/>
              <a:ahLst/>
              <a:cxnLst/>
              <a:rect r="r" b="b" t="t" l="l"/>
              <a:pathLst>
                <a:path h="560959" w="448691">
                  <a:moveTo>
                    <a:pt x="0" y="0"/>
                  </a:moveTo>
                  <a:lnTo>
                    <a:pt x="448691" y="0"/>
                  </a:lnTo>
                  <a:lnTo>
                    <a:pt x="448691" y="560959"/>
                  </a:lnTo>
                  <a:lnTo>
                    <a:pt x="0" y="56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72" r="5" b="-276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47155" y="6967091"/>
            <a:ext cx="5381030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Automated High-Frequency Models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876901" y="4023271"/>
            <a:ext cx="4534198" cy="4534197"/>
            <a:chOff x="0" y="0"/>
            <a:chExt cx="6045597" cy="6045597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6045581" cy="6045581"/>
            </a:xfrm>
            <a:custGeom>
              <a:avLst/>
              <a:gdLst/>
              <a:ahLst/>
              <a:cxnLst/>
              <a:rect r="r" b="b" t="t" l="l"/>
              <a:pathLst>
                <a:path h="6045581" w="6045581">
                  <a:moveTo>
                    <a:pt x="0" y="0"/>
                  </a:moveTo>
                  <a:lnTo>
                    <a:pt x="6045581" y="0"/>
                  </a:lnTo>
                  <a:lnTo>
                    <a:pt x="6045581" y="6045581"/>
                  </a:lnTo>
                  <a:lnTo>
                    <a:pt x="0" y="604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7226945" y="7459266"/>
            <a:ext cx="748010" cy="748010"/>
            <a:chOff x="0" y="0"/>
            <a:chExt cx="997347" cy="99734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498729"/>
                  </a:moveTo>
                  <a:cubicBezTo>
                    <a:pt x="0" y="223266"/>
                    <a:pt x="223266" y="0"/>
                    <a:pt x="498729" y="0"/>
                  </a:cubicBezTo>
                  <a:cubicBezTo>
                    <a:pt x="774192" y="0"/>
                    <a:pt x="997331" y="223266"/>
                    <a:pt x="997331" y="498729"/>
                  </a:cubicBezTo>
                  <a:cubicBezTo>
                    <a:pt x="997331" y="774192"/>
                    <a:pt x="774065" y="997331"/>
                    <a:pt x="498729" y="997331"/>
                  </a:cubicBezTo>
                  <a:cubicBezTo>
                    <a:pt x="223393" y="997331"/>
                    <a:pt x="0" y="774065"/>
                    <a:pt x="0" y="498729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7432625" y="7622827"/>
            <a:ext cx="336500" cy="420737"/>
            <a:chOff x="0" y="0"/>
            <a:chExt cx="448667" cy="560983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448691" cy="560959"/>
            </a:xfrm>
            <a:custGeom>
              <a:avLst/>
              <a:gdLst/>
              <a:ahLst/>
              <a:cxnLst/>
              <a:rect r="r" b="b" t="t" l="l"/>
              <a:pathLst>
                <a:path h="560959" w="448691">
                  <a:moveTo>
                    <a:pt x="0" y="0"/>
                  </a:moveTo>
                  <a:lnTo>
                    <a:pt x="448691" y="0"/>
                  </a:lnTo>
                  <a:lnTo>
                    <a:pt x="448691" y="560959"/>
                  </a:lnTo>
                  <a:lnTo>
                    <a:pt x="0" y="56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72" r="5" b="-27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1018134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 4 – Customer Segmentation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3150691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Challenge: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One-size-fits-all services reduce engagement.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905155" y="4061222"/>
            <a:ext cx="748010" cy="748010"/>
            <a:chOff x="0" y="0"/>
            <a:chExt cx="997347" cy="99734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905155" y="516418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Clustering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05155" y="5707410"/>
            <a:ext cx="44807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K-means on customer data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759929" y="4061222"/>
            <a:ext cx="748010" cy="748010"/>
            <a:chOff x="0" y="0"/>
            <a:chExt cx="997347" cy="99734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759929" y="5164188"/>
            <a:ext cx="406970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Behavioral Segmentation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59929" y="5707410"/>
            <a:ext cx="4480917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Spending patterns, goals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905155" y="7029450"/>
            <a:ext cx="748010" cy="748010"/>
            <a:chOff x="0" y="0"/>
            <a:chExt cx="997347" cy="997347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-1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905155" y="8132415"/>
            <a:ext cx="3712220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Personalized Offerings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5155" y="8675637"/>
            <a:ext cx="44807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Marketing, product customisation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668637"/>
            <a:ext cx="14079885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 5 – Regulatory Compliance &amp; AML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070896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b="true">
                <a:solidFill>
                  <a:srgbClr val="D6E5E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Challenge:</a:t>
            </a: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High regulatory burden and hidden illicit activity.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5317926"/>
            <a:ext cx="673150" cy="673150"/>
            <a:chOff x="0" y="0"/>
            <a:chExt cx="897533" cy="897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19449" y="5401716"/>
            <a:ext cx="5390406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Hybrid Rule-based + ML Systems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7155" y="6589514"/>
            <a:ext cx="673150" cy="673150"/>
            <a:chOff x="0" y="0"/>
            <a:chExt cx="897533" cy="8975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19449" y="6673304"/>
            <a:ext cx="4474220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NLP for Document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518451" y="5317926"/>
            <a:ext cx="673150" cy="673150"/>
            <a:chOff x="0" y="0"/>
            <a:chExt cx="897533" cy="897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490746" y="5401716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Risk Scoring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18451" y="6589514"/>
            <a:ext cx="673150" cy="673150"/>
            <a:chOff x="0" y="0"/>
            <a:chExt cx="897533" cy="8975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490746" y="667330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Automated Reporting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91762"/>
            <a:chOff x="0" y="0"/>
            <a:chExt cx="9144000" cy="1372235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22350"/>
            </a:xfrm>
            <a:custGeom>
              <a:avLst/>
              <a:gdLst/>
              <a:ahLst/>
              <a:cxnLst/>
              <a:rect r="r" b="b" t="t" l="l"/>
              <a:pathLst>
                <a:path h="1372235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2350"/>
                  </a:lnTo>
                  <a:lnTo>
                    <a:pt x="0" y="13722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3" r="0" b="-23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03547" y="759916"/>
            <a:ext cx="9422904" cy="171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Impact of Data Science in Finance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547" y="3191321"/>
            <a:ext cx="2902000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</a:pPr>
            <a:r>
              <a:rPr lang="en-US" sz="743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3547" y="4334024"/>
            <a:ext cx="2902000" cy="44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Cost Reduction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3547" y="4870549"/>
            <a:ext cx="2902000" cy="99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Operational efficiency, fewer errors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63926" y="3191321"/>
            <a:ext cx="2902000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</a:pPr>
            <a:r>
              <a:rPr lang="en-US" sz="743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63926" y="4334024"/>
            <a:ext cx="2902000" cy="44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Improved Speed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63926" y="4870549"/>
            <a:ext cx="2902000" cy="99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Faster, accurate decisions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4304" y="3191321"/>
            <a:ext cx="2902000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</a:pPr>
            <a:r>
              <a:rPr lang="en-US" sz="743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15%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24304" y="4334024"/>
            <a:ext cx="2902000" cy="86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Customer Retention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24304" y="5292179"/>
            <a:ext cx="2902000" cy="53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Enhanced satisfaction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63926" y="6867376"/>
            <a:ext cx="2902000" cy="80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</a:pPr>
            <a:r>
              <a:rPr lang="en-US" sz="7437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50%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63926" y="8010079"/>
            <a:ext cx="2902000" cy="86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6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Fraud Loss Reduction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63926" y="8968234"/>
            <a:ext cx="2902000" cy="53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Stronger compliance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DAGrP1-SF8M</dc:identifier>
  <dcterms:modified xsi:type="dcterms:W3CDTF">2011-08-01T06:04:30Z</dcterms:modified>
  <cp:revision>1</cp:revision>
  <dc:title>Real-World-Data-Science-Problems-in-Finance (1).pptx</dc:title>
</cp:coreProperties>
</file>